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6" autoAdjust="0"/>
    <p:restoredTop sz="88756" autoAdjust="0"/>
  </p:normalViewPr>
  <p:slideViewPr>
    <p:cSldViewPr snapToGrid="0">
      <p:cViewPr varScale="1">
        <p:scale>
          <a:sx n="95" d="100"/>
          <a:sy n="95" d="100"/>
        </p:scale>
        <p:origin x="2370" y="72"/>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SRNTGT091</a:t>
            </a:r>
            <a:br>
              <a:rPr lang="hu-HU" sz="4000"/>
            </a:br>
            <a:endParaRPr lang="hu-HU" sz="4000"/>
          </a:p>
          <a:p>
            <a:pPr marL="0" lvl="0" indent="0" algn="ctr" rtl="0">
              <a:spcBef>
                <a:spcPts val="0"/>
              </a:spcBef>
              <a:spcAft>
                <a:spcPts val="0"/>
              </a:spcAft>
              <a:buNone/>
            </a:pPr>
            <a:r>
              <a:rPr lang="hu-HU" sz="4000"/>
              <a:t>Kovdor Ammunition Factory</a:t>
            </a:r>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grpSp>
        <p:nvGrpSpPr>
          <p:cNvPr id="224" name="Google Shape;224;p24"/>
          <p:cNvGrpSpPr/>
          <p:nvPr/>
        </p:nvGrpSpPr>
        <p:grpSpPr>
          <a:xfrm>
            <a:off x="13999925" y="2400964"/>
            <a:ext cx="519600" cy="1236436"/>
            <a:chOff x="4246325" y="4458364"/>
            <a:chExt cx="519600" cy="1236436"/>
          </a:xfrm>
        </p:grpSpPr>
        <p:cxnSp>
          <p:nvCxnSpPr>
            <p:cNvPr id="225" name="Google Shape;225;p24"/>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26" name="Google Shape;226;p24"/>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340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245" name="Google Shape;245;p25"/>
          <p:cNvGrpSpPr/>
          <p:nvPr/>
        </p:nvGrpSpPr>
        <p:grpSpPr>
          <a:xfrm>
            <a:off x="13999925" y="2400964"/>
            <a:ext cx="519600" cy="1236436"/>
            <a:chOff x="4246325" y="4458364"/>
            <a:chExt cx="519600" cy="1236436"/>
          </a:xfrm>
        </p:grpSpPr>
        <p:cxnSp>
          <p:nvCxnSpPr>
            <p:cNvPr id="246" name="Google Shape;246;p2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47" name="Google Shape;247;p2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88" name="Google Shape;88;p16"/>
          <p:cNvGrpSpPr/>
          <p:nvPr/>
        </p:nvGrpSpPr>
        <p:grpSpPr>
          <a:xfrm>
            <a:off x="13999925" y="2400964"/>
            <a:ext cx="519600" cy="1236436"/>
            <a:chOff x="4246325" y="4458364"/>
            <a:chExt cx="519600" cy="1236436"/>
          </a:xfrm>
        </p:grpSpPr>
        <p:cxnSp>
          <p:nvCxnSpPr>
            <p:cNvPr id="89" name="Google Shape;89;p1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6" name="Google Shape;106;p17"/>
          <p:cNvGrpSpPr/>
          <p:nvPr/>
        </p:nvGrpSpPr>
        <p:grpSpPr>
          <a:xfrm>
            <a:off x="13999925" y="2400964"/>
            <a:ext cx="519600" cy="1236436"/>
            <a:chOff x="4246325" y="4458364"/>
            <a:chExt cx="519600" cy="1236436"/>
          </a:xfrm>
        </p:grpSpPr>
        <p:cxnSp>
          <p:nvCxnSpPr>
            <p:cNvPr id="107" name="Google Shape;107;p17"/>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08" name="Google Shape;108;p17"/>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728408"/>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60655">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7427">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53731">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1" name="Google Shape;121;p18"/>
          <p:cNvGrpSpPr/>
          <p:nvPr/>
        </p:nvGrpSpPr>
        <p:grpSpPr>
          <a:xfrm>
            <a:off x="13999925" y="2400964"/>
            <a:ext cx="519600" cy="1236436"/>
            <a:chOff x="4246325" y="4458364"/>
            <a:chExt cx="519600" cy="1236436"/>
          </a:xfrm>
        </p:grpSpPr>
        <p:cxnSp>
          <p:nvCxnSpPr>
            <p:cNvPr id="122" name="Google Shape;122;p18"/>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23" name="Google Shape;123;p18"/>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1" name="Google Shape;141;p19"/>
          <p:cNvGrpSpPr/>
          <p:nvPr/>
        </p:nvGrpSpPr>
        <p:grpSpPr>
          <a:xfrm>
            <a:off x="13999925" y="2400964"/>
            <a:ext cx="519600" cy="1236436"/>
            <a:chOff x="4246325" y="4458364"/>
            <a:chExt cx="519600" cy="1236436"/>
          </a:xfrm>
        </p:grpSpPr>
        <p:cxnSp>
          <p:nvCxnSpPr>
            <p:cNvPr id="142" name="Google Shape;142;p19"/>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43" name="Google Shape;143;p19"/>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Kép 3">
            <a:extLst>
              <a:ext uri="{FF2B5EF4-FFF2-40B4-BE49-F238E27FC236}">
                <a16:creationId xmlns:a16="http://schemas.microsoft.com/office/drawing/2014/main" id="{B334D21C-B22D-F554-819D-25DA35AA0957}"/>
              </a:ext>
            </a:extLst>
          </p:cNvPr>
          <p:cNvPicPr>
            <a:picLocks noChangeAspect="1"/>
          </p:cNvPicPr>
          <p:nvPr/>
        </p:nvPicPr>
        <p:blipFill>
          <a:blip r:embed="rId3"/>
          <a:stretch>
            <a:fillRect/>
          </a:stretch>
        </p:blipFill>
        <p:spPr>
          <a:xfrm>
            <a:off x="0" y="1920888"/>
            <a:ext cx="15119350" cy="8258725"/>
          </a:xfrm>
          <a:prstGeom prst="rect">
            <a:avLst/>
          </a:prstGeom>
        </p:spPr>
      </p:pic>
      <p:graphicFrame>
        <p:nvGraphicFramePr>
          <p:cNvPr id="62" name="Google Shape;62;p14"/>
          <p:cNvGraphicFramePr/>
          <p:nvPr>
            <p:extLst>
              <p:ext uri="{D42A27DB-BD31-4B8C-83A1-F6EECF244321}">
                <p14:modId xmlns:p14="http://schemas.microsoft.com/office/powerpoint/2010/main" val="85457172"/>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JOINT </a:t>
                      </a:r>
                      <a:r>
                        <a:rPr lang="fr" sz="2000" b="1" dirty="0"/>
                        <a:t>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SRNTGT091</a:t>
                      </a:r>
                      <a:r>
                        <a:rPr lang="fr" sz="1500" b="1"/>
                        <a:t>   </a:t>
                      </a:r>
                      <a:r>
                        <a:rPr lang="fr" sz="1500" b="1" dirty="0"/>
                        <a:t>CATCODE: X</a:t>
                      </a:r>
                      <a:endParaRPr sz="1500" b="1"/>
                    </a:p>
                    <a:p>
                      <a:pPr marL="0" lvl="0" indent="0" algn="l" rtl="0">
                        <a:spcBef>
                          <a:spcPts val="0"/>
                        </a:spcBef>
                        <a:spcAft>
                          <a:spcPts val="0"/>
                        </a:spcAft>
                        <a:buNone/>
                      </a:pPr>
                      <a:r>
                        <a:rPr lang="fr" sz="1500" b="1" dirty="0"/>
                        <a:t>MIDB GEO</a:t>
                      </a:r>
                      <a:r>
                        <a:rPr lang="fr" sz="1500" b="1"/>
                        <a:t>: [</a:t>
                      </a:r>
                      <a:r>
                        <a:rPr lang="pt-BR" sz="1500" b="1"/>
                        <a:t>N 67 30.135</a:t>
                      </a:r>
                      <a:r>
                        <a:rPr lang="fr" sz="1500" b="1"/>
                        <a:t>] [</a:t>
                      </a:r>
                      <a:r>
                        <a:rPr lang="pt-BR" sz="1500" b="1"/>
                        <a:t>E 030 35.964</a:t>
                      </a:r>
                      <a:r>
                        <a:rPr lang="fr" sz="1500" b="1"/>
                        <a:t>]</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dk1"/>
                </a:solidFill>
              </a:rPr>
              <a:t>N</a:t>
            </a:r>
            <a:endParaRPr sz="3000" b="1">
              <a:solidFill>
                <a:schemeClr val="dk1"/>
              </a:solidFill>
            </a:endParaRPr>
          </a:p>
        </p:txBody>
      </p:sp>
      <p:sp>
        <p:nvSpPr>
          <p:cNvPr id="67" name="Google Shape;67;p14"/>
          <p:cNvSpPr txBox="1"/>
          <p:nvPr/>
        </p:nvSpPr>
        <p:spPr>
          <a:xfrm>
            <a:off x="3924470" y="5799150"/>
            <a:ext cx="2209201"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SRNTGT091 - Kovdor Ammunition Factory</a:t>
            </a:r>
          </a:p>
        </p:txBody>
      </p:sp>
      <p:cxnSp>
        <p:nvCxnSpPr>
          <p:cNvPr id="68" name="Google Shape;68;p14"/>
          <p:cNvCxnSpPr>
            <a:cxnSpLocks/>
            <a:stCxn id="67" idx="2"/>
            <a:endCxn id="69" idx="1"/>
          </p:cNvCxnSpPr>
          <p:nvPr/>
        </p:nvCxnSpPr>
        <p:spPr>
          <a:xfrm>
            <a:off x="5029071" y="6301350"/>
            <a:ext cx="2244502" cy="454807"/>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7273573" y="6396157"/>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16"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7"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Kép 2">
            <a:extLst>
              <a:ext uri="{FF2B5EF4-FFF2-40B4-BE49-F238E27FC236}">
                <a16:creationId xmlns:a16="http://schemas.microsoft.com/office/drawing/2014/main" id="{322AE161-9BC5-E7C9-6240-19636D7A8ACF}"/>
              </a:ext>
            </a:extLst>
          </p:cNvPr>
          <p:cNvPicPr>
            <a:picLocks noChangeAspect="1"/>
          </p:cNvPicPr>
          <p:nvPr/>
        </p:nvPicPr>
        <p:blipFill>
          <a:blip r:embed="rId6"/>
          <a:stretch>
            <a:fillRect/>
          </a:stretch>
        </p:blipFill>
        <p:spPr>
          <a:xfrm>
            <a:off x="7790714" y="8605195"/>
            <a:ext cx="650195" cy="433463"/>
          </a:xfrm>
          <a:prstGeom prst="rect">
            <a:avLst/>
          </a:prstGeom>
        </p:spPr>
      </p:pic>
      <p:pic>
        <p:nvPicPr>
          <p:cNvPr id="6" name="Kép 5">
            <a:extLst>
              <a:ext uri="{FF2B5EF4-FFF2-40B4-BE49-F238E27FC236}">
                <a16:creationId xmlns:a16="http://schemas.microsoft.com/office/drawing/2014/main" id="{0555F6DB-96AA-A8E7-66BB-CA5588FBE969}"/>
              </a:ext>
            </a:extLst>
          </p:cNvPr>
          <p:cNvPicPr>
            <a:picLocks noChangeAspect="1"/>
          </p:cNvPicPr>
          <p:nvPr/>
        </p:nvPicPr>
        <p:blipFill>
          <a:blip r:embed="rId7"/>
          <a:stretch>
            <a:fillRect/>
          </a:stretch>
        </p:blipFill>
        <p:spPr>
          <a:xfrm>
            <a:off x="6695768" y="2500725"/>
            <a:ext cx="1420044" cy="946696"/>
          </a:xfrm>
          <a:prstGeom prst="rect">
            <a:avLst/>
          </a:prstGeom>
        </p:spPr>
      </p:pic>
      <p:cxnSp>
        <p:nvCxnSpPr>
          <p:cNvPr id="7" name="Google Shape;68;p14">
            <a:extLst>
              <a:ext uri="{FF2B5EF4-FFF2-40B4-BE49-F238E27FC236}">
                <a16:creationId xmlns:a16="http://schemas.microsoft.com/office/drawing/2014/main" id="{CF825551-D5E9-441B-1DBC-6CFFF3462A9A}"/>
              </a:ext>
            </a:extLst>
          </p:cNvPr>
          <p:cNvCxnSpPr>
            <a:cxnSpLocks/>
          </p:cNvCxnSpPr>
          <p:nvPr/>
        </p:nvCxnSpPr>
        <p:spPr>
          <a:xfrm>
            <a:off x="5899355" y="7718323"/>
            <a:ext cx="5688617" cy="532338"/>
          </a:xfrm>
          <a:prstGeom prst="straightConnector1">
            <a:avLst/>
          </a:prstGeom>
          <a:noFill/>
          <a:ln w="19050" cap="flat" cmpd="sng">
            <a:solidFill>
              <a:schemeClr val="dk1"/>
            </a:solidFill>
            <a:prstDash val="solid"/>
            <a:round/>
            <a:headEnd type="none" w="med" len="med"/>
            <a:tailEnd type="none" w="med" len="med"/>
          </a:ln>
        </p:spPr>
      </p:cxnSp>
      <p:cxnSp>
        <p:nvCxnSpPr>
          <p:cNvPr id="9" name="Google Shape;68;p14">
            <a:extLst>
              <a:ext uri="{FF2B5EF4-FFF2-40B4-BE49-F238E27FC236}">
                <a16:creationId xmlns:a16="http://schemas.microsoft.com/office/drawing/2014/main" id="{73FBCAF7-1945-0E7E-1D55-C5FE537DB74C}"/>
              </a:ext>
            </a:extLst>
          </p:cNvPr>
          <p:cNvCxnSpPr>
            <a:cxnSpLocks/>
          </p:cNvCxnSpPr>
          <p:nvPr/>
        </p:nvCxnSpPr>
        <p:spPr>
          <a:xfrm>
            <a:off x="11587971" y="8250661"/>
            <a:ext cx="0" cy="1035408"/>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10" name="Kép 9">
            <a:extLst>
              <a:ext uri="{FF2B5EF4-FFF2-40B4-BE49-F238E27FC236}">
                <a16:creationId xmlns:a16="http://schemas.microsoft.com/office/drawing/2014/main" id="{32C90BF4-F791-67D7-8722-874E698A3E6D}"/>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0" y="1912035"/>
            <a:ext cx="15119350" cy="8504634"/>
          </a:xfrm>
          <a:prstGeom prst="rect">
            <a:avLst/>
          </a:prstGeom>
        </p:spPr>
      </p:pic>
      <p:graphicFrame>
        <p:nvGraphicFramePr>
          <p:cNvPr id="75" name="Google Shape;75;p15"/>
          <p:cNvGraphicFramePr/>
          <p:nvPr>
            <p:extLst>
              <p:ext uri="{D42A27DB-BD31-4B8C-83A1-F6EECF244321}">
                <p14:modId xmlns:p14="http://schemas.microsoft.com/office/powerpoint/2010/main" val="328274979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a:t>
                      </a:r>
                      <a:r>
                        <a:rPr lang="hu-HU" sz="1500" b="1"/>
                        <a:t>091</a:t>
                      </a:r>
                      <a:r>
                        <a:rPr lang="nb-NO" sz="1500" b="1"/>
                        <a:t>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76" name="Google Shape;76;p15"/>
          <p:cNvGrpSpPr/>
          <p:nvPr/>
        </p:nvGrpSpPr>
        <p:grpSpPr>
          <a:xfrm>
            <a:off x="13999925" y="2400964"/>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13"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4"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B94CD345-F16D-0569-3490-59D00D0A1BBE}"/>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7;p14">
            <a:extLst>
              <a:ext uri="{FF2B5EF4-FFF2-40B4-BE49-F238E27FC236}">
                <a16:creationId xmlns:a16="http://schemas.microsoft.com/office/drawing/2014/main" id="{D96B3160-D931-1F16-9DE7-42386A2400E2}"/>
              </a:ext>
            </a:extLst>
          </p:cNvPr>
          <p:cNvSpPr txBox="1"/>
          <p:nvPr/>
        </p:nvSpPr>
        <p:spPr>
          <a:xfrm>
            <a:off x="4549090" y="8460157"/>
            <a:ext cx="2209201"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SRNTGT091 - Kovdor Ammunition Factory</a:t>
            </a:r>
          </a:p>
        </p:txBody>
      </p:sp>
      <p:sp>
        <p:nvSpPr>
          <p:cNvPr id="6" name="Google Shape;67;p14">
            <a:extLst>
              <a:ext uri="{FF2B5EF4-FFF2-40B4-BE49-F238E27FC236}">
                <a16:creationId xmlns:a16="http://schemas.microsoft.com/office/drawing/2014/main" id="{8D2048A3-4C5D-AADD-2827-7A3372D9E1D2}"/>
              </a:ext>
            </a:extLst>
          </p:cNvPr>
          <p:cNvSpPr txBox="1"/>
          <p:nvPr/>
        </p:nvSpPr>
        <p:spPr>
          <a:xfrm>
            <a:off x="149925" y="4574077"/>
            <a:ext cx="2209201"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Kovdor Mines</a:t>
            </a:r>
          </a:p>
        </p:txBody>
      </p:sp>
      <p:sp>
        <p:nvSpPr>
          <p:cNvPr id="3" name="Szabadkézi sokszög: alakzat 2">
            <a:extLst>
              <a:ext uri="{FF2B5EF4-FFF2-40B4-BE49-F238E27FC236}">
                <a16:creationId xmlns:a16="http://schemas.microsoft.com/office/drawing/2014/main" id="{2AB3BEC3-A35C-E28D-5CC6-B5C4F7A3F92A}"/>
              </a:ext>
            </a:extLst>
          </p:cNvPr>
          <p:cNvSpPr/>
          <p:nvPr/>
        </p:nvSpPr>
        <p:spPr>
          <a:xfrm rot="19893087">
            <a:off x="8783689" y="7162484"/>
            <a:ext cx="481780" cy="671572"/>
          </a:xfrm>
          <a:custGeom>
            <a:avLst/>
            <a:gdLst>
              <a:gd name="connsiteX0" fmla="*/ 2330246 w 5515897"/>
              <a:gd name="connsiteY0" fmla="*/ 0 h 7688825"/>
              <a:gd name="connsiteX1" fmla="*/ 1150375 w 5515897"/>
              <a:gd name="connsiteY1" fmla="*/ 934064 h 7688825"/>
              <a:gd name="connsiteX2" fmla="*/ 0 w 5515897"/>
              <a:gd name="connsiteY2" fmla="*/ 6263148 h 7688825"/>
              <a:gd name="connsiteX3" fmla="*/ 2664542 w 5515897"/>
              <a:gd name="connsiteY3" fmla="*/ 7688825 h 7688825"/>
              <a:gd name="connsiteX4" fmla="*/ 4414684 w 5515897"/>
              <a:gd name="connsiteY4" fmla="*/ 5860025 h 7688825"/>
              <a:gd name="connsiteX5" fmla="*/ 3805084 w 5515897"/>
              <a:gd name="connsiteY5" fmla="*/ 5466735 h 7688825"/>
              <a:gd name="connsiteX6" fmla="*/ 5515897 w 5515897"/>
              <a:gd name="connsiteY6" fmla="*/ 3598606 h 7688825"/>
              <a:gd name="connsiteX7" fmla="*/ 4208207 w 5515897"/>
              <a:gd name="connsiteY7" fmla="*/ 757084 h 7688825"/>
              <a:gd name="connsiteX8" fmla="*/ 2330246 w 5515897"/>
              <a:gd name="connsiteY8" fmla="*/ 0 h 768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5897" h="7688825">
                <a:moveTo>
                  <a:pt x="2330246" y="0"/>
                </a:moveTo>
                <a:lnTo>
                  <a:pt x="1150375" y="934064"/>
                </a:lnTo>
                <a:lnTo>
                  <a:pt x="0" y="6263148"/>
                </a:lnTo>
                <a:lnTo>
                  <a:pt x="2664542" y="7688825"/>
                </a:lnTo>
                <a:lnTo>
                  <a:pt x="4414684" y="5860025"/>
                </a:lnTo>
                <a:lnTo>
                  <a:pt x="3805084" y="5466735"/>
                </a:lnTo>
                <a:lnTo>
                  <a:pt x="5515897" y="3598606"/>
                </a:lnTo>
                <a:lnTo>
                  <a:pt x="4208207" y="757084"/>
                </a:lnTo>
                <a:lnTo>
                  <a:pt x="2330246" y="0"/>
                </a:lnTo>
                <a:close/>
              </a:path>
            </a:pathLst>
          </a:cu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hu-HU"/>
          </a:p>
        </p:txBody>
      </p:sp>
      <p:cxnSp>
        <p:nvCxnSpPr>
          <p:cNvPr id="4" name="Google Shape;165;p20">
            <a:extLst>
              <a:ext uri="{FF2B5EF4-FFF2-40B4-BE49-F238E27FC236}">
                <a16:creationId xmlns:a16="http://schemas.microsoft.com/office/drawing/2014/main" id="{F34A79D3-8AD2-17AE-2702-CF61E9AB796B}"/>
              </a:ext>
            </a:extLst>
          </p:cNvPr>
          <p:cNvCxnSpPr>
            <a:cxnSpLocks/>
            <a:endCxn id="3" idx="2"/>
          </p:cNvCxnSpPr>
          <p:nvPr/>
        </p:nvCxnSpPr>
        <p:spPr>
          <a:xfrm flipV="1">
            <a:off x="6758291" y="7798774"/>
            <a:ext cx="2155125" cy="902774"/>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2" name="Kép 11">
            <a:extLst>
              <a:ext uri="{FF2B5EF4-FFF2-40B4-BE49-F238E27FC236}">
                <a16:creationId xmlns:a16="http://schemas.microsoft.com/office/drawing/2014/main" id="{8AC908B6-E0DF-4E34-4410-DC520BFD0F22}"/>
              </a:ext>
            </a:extLst>
          </p:cNvPr>
          <p:cNvPicPr>
            <a:picLocks noChangeAspect="1"/>
          </p:cNvPicPr>
          <p:nvPr/>
        </p:nvPicPr>
        <p:blipFill>
          <a:blip r:embed="rId3"/>
          <a:stretch>
            <a:fillRect/>
          </a:stretch>
        </p:blipFill>
        <p:spPr>
          <a:xfrm>
            <a:off x="0" y="2178641"/>
            <a:ext cx="15119350" cy="8504634"/>
          </a:xfrm>
          <a:prstGeom prst="rect">
            <a:avLst/>
          </a:prstGeom>
        </p:spPr>
      </p:pic>
      <p:graphicFrame>
        <p:nvGraphicFramePr>
          <p:cNvPr id="156" name="Google Shape;156;p20"/>
          <p:cNvGraphicFramePr/>
          <p:nvPr>
            <p:extLst>
              <p:ext uri="{D42A27DB-BD31-4B8C-83A1-F6EECF244321}">
                <p14:modId xmlns:p14="http://schemas.microsoft.com/office/powerpoint/2010/main" val="2155764716"/>
              </p:ext>
            </p:extLst>
          </p:nvPr>
        </p:nvGraphicFramePr>
        <p:xfrm>
          <a:off x="10274" y="1"/>
          <a:ext cx="15109725" cy="10691812"/>
        </p:xfrm>
        <a:graphic>
          <a:graphicData uri="http://schemas.openxmlformats.org/drawingml/2006/table">
            <a:tbl>
              <a:tblPr>
                <a:noFill/>
                <a:tableStyleId>{AE7EAA58-4EDA-4114-B047-75ABB572CC32}</a:tableStyleId>
              </a:tblPr>
              <a:tblGrid>
                <a:gridCol w="2506895">
                  <a:extLst>
                    <a:ext uri="{9D8B030D-6E8A-4147-A177-3AD203B41FA5}">
                      <a16:colId xmlns:a16="http://schemas.microsoft.com/office/drawing/2014/main" val="20000"/>
                    </a:ext>
                  </a:extLst>
                </a:gridCol>
                <a:gridCol w="6558005">
                  <a:extLst>
                    <a:ext uri="{9D8B030D-6E8A-4147-A177-3AD203B41FA5}">
                      <a16:colId xmlns:a16="http://schemas.microsoft.com/office/drawing/2014/main" val="20001"/>
                    </a:ext>
                  </a:extLst>
                </a:gridCol>
                <a:gridCol w="2300749">
                  <a:extLst>
                    <a:ext uri="{9D8B030D-6E8A-4147-A177-3AD203B41FA5}">
                      <a16:colId xmlns:a16="http://schemas.microsoft.com/office/drawing/2014/main" val="20002"/>
                    </a:ext>
                  </a:extLst>
                </a:gridCol>
                <a:gridCol w="3744076">
                  <a:extLst>
                    <a:ext uri="{9D8B030D-6E8A-4147-A177-3AD203B41FA5}">
                      <a16:colId xmlns:a16="http://schemas.microsoft.com/office/drawing/2014/main" val="20003"/>
                    </a:ext>
                  </a:extLst>
                </a:gridCol>
              </a:tblGrid>
              <a:tr h="843759">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169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46363">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57" name="Google Shape;157;p20"/>
          <p:cNvGrpSpPr/>
          <p:nvPr/>
        </p:nvGrpSpPr>
        <p:grpSpPr>
          <a:xfrm rot="2538567">
            <a:off x="10732715" y="2284930"/>
            <a:ext cx="519600" cy="1236436"/>
            <a:chOff x="4246325" y="4458364"/>
            <a:chExt cx="519600" cy="1236436"/>
          </a:xfrm>
        </p:grpSpPr>
        <p:cxnSp>
          <p:nvCxnSpPr>
            <p:cNvPr id="158" name="Google Shape;158;p20"/>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169" name="Google Shape;169;p20"/>
          <p:cNvSpPr txBox="1"/>
          <p:nvPr/>
        </p:nvSpPr>
        <p:spPr>
          <a:xfrm>
            <a:off x="11986689" y="3196685"/>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a:t>
            </a:r>
            <a:r>
              <a:rPr lang="fr" sz="1000" b="1"/>
              <a:t>B</a:t>
            </a:r>
            <a:endParaRPr sz="1000" b="1"/>
          </a:p>
          <a:p>
            <a:pPr marL="0" lvl="0" indent="0" algn="l" rtl="0">
              <a:spcBef>
                <a:spcPts val="0"/>
              </a:spcBef>
              <a:spcAft>
                <a:spcPts val="0"/>
              </a:spcAft>
              <a:buNone/>
            </a:pPr>
            <a:r>
              <a:rPr lang="nb-NO" sz="1000" b="1" dirty="0"/>
              <a:t>DESCRIPTION OF DPI</a:t>
            </a:r>
            <a:endParaRPr sz="1000" b="1"/>
          </a:p>
          <a:p>
            <a:pPr marL="0" lvl="0" indent="0" algn="l" rtl="0">
              <a:spcBef>
                <a:spcPts val="0"/>
              </a:spcBef>
              <a:spcAft>
                <a:spcPts val="0"/>
              </a:spcAft>
              <a:buNone/>
            </a:pPr>
            <a:r>
              <a:rPr lang="pt-BR" sz="1000" b="1"/>
              <a:t>N 67 30.107 E 030 35.736 </a:t>
            </a:r>
            <a:endParaRPr lang="hu-HU" sz="1000" b="1"/>
          </a:p>
          <a:p>
            <a:pPr marL="0" lvl="0" indent="0" algn="l" rtl="0">
              <a:spcBef>
                <a:spcPts val="0"/>
              </a:spcBef>
              <a:spcAft>
                <a:spcPts val="0"/>
              </a:spcAft>
              <a:buNone/>
            </a:pPr>
            <a:r>
              <a:rPr lang="fr" sz="1000" b="1"/>
              <a:t>DPI </a:t>
            </a:r>
            <a:r>
              <a:rPr lang="fr" sz="1000" b="1" dirty="0"/>
              <a:t>MSL</a:t>
            </a:r>
            <a:r>
              <a:rPr lang="fr" sz="1000" b="1"/>
              <a:t>: XXX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0" name="Google Shape;170;p20"/>
          <p:cNvSpPr txBox="1"/>
          <p:nvPr/>
        </p:nvSpPr>
        <p:spPr>
          <a:xfrm>
            <a:off x="11986689" y="4163794"/>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a:t>
            </a:r>
            <a:r>
              <a:rPr lang="fr" sz="1000" b="1"/>
              <a:t>C</a:t>
            </a:r>
            <a:endParaRPr sz="1000" b="1"/>
          </a:p>
          <a:p>
            <a:pPr marL="0" lvl="0" indent="0" algn="l" rtl="0">
              <a:spcBef>
                <a:spcPts val="0"/>
              </a:spcBef>
              <a:spcAft>
                <a:spcPts val="0"/>
              </a:spcAft>
              <a:buNone/>
            </a:pPr>
            <a:r>
              <a:rPr lang="nb-NO" sz="1000" b="1" dirty="0"/>
              <a:t>DESCRIPTION OF DPI</a:t>
            </a:r>
            <a:endParaRPr sz="1000" b="1"/>
          </a:p>
          <a:p>
            <a:pPr marL="0" lvl="0" indent="0" algn="l" rtl="0">
              <a:spcBef>
                <a:spcPts val="0"/>
              </a:spcBef>
              <a:spcAft>
                <a:spcPts val="0"/>
              </a:spcAft>
              <a:buNone/>
            </a:pPr>
            <a:r>
              <a:rPr lang="pt-BR" sz="1000" b="1"/>
              <a:t>N 67 30.067 E 030 35.817 </a:t>
            </a:r>
            <a:endParaRPr lang="hu-HU" sz="1000" b="1"/>
          </a:p>
          <a:p>
            <a:pPr marL="0" lvl="0" indent="0" algn="l" rtl="0">
              <a:spcBef>
                <a:spcPts val="0"/>
              </a:spcBef>
              <a:spcAft>
                <a:spcPts val="0"/>
              </a:spcAft>
              <a:buNone/>
            </a:pPr>
            <a:r>
              <a:rPr lang="fr" sz="1000" b="1"/>
              <a:t>DPI </a:t>
            </a:r>
            <a:r>
              <a:rPr lang="fr" sz="1000" b="1" dirty="0"/>
              <a:t>MSL</a:t>
            </a:r>
            <a:r>
              <a:rPr lang="fr" sz="1000" b="1"/>
              <a:t>: XXX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1" name="Google Shape;171;p20"/>
          <p:cNvSpPr txBox="1"/>
          <p:nvPr/>
        </p:nvSpPr>
        <p:spPr>
          <a:xfrm>
            <a:off x="11986689" y="2219848"/>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a:t>
            </a:r>
            <a:r>
              <a:rPr lang="fr" sz="1000" b="1"/>
              <a:t>A</a:t>
            </a:r>
            <a:endParaRPr sz="1000" b="1"/>
          </a:p>
          <a:p>
            <a:pPr marL="0" lvl="0" indent="0" algn="l" rtl="0">
              <a:spcBef>
                <a:spcPts val="0"/>
              </a:spcBef>
              <a:spcAft>
                <a:spcPts val="0"/>
              </a:spcAft>
              <a:buNone/>
            </a:pPr>
            <a:r>
              <a:rPr lang="nb-NO" sz="1000" b="1" dirty="0"/>
              <a:t>DESCRIPTION OF DPI</a:t>
            </a:r>
            <a:endParaRPr sz="1000" b="1"/>
          </a:p>
          <a:p>
            <a:pPr marL="0" lvl="0" indent="0" algn="l" rtl="0">
              <a:spcBef>
                <a:spcPts val="0"/>
              </a:spcBef>
              <a:spcAft>
                <a:spcPts val="0"/>
              </a:spcAft>
              <a:buNone/>
            </a:pPr>
            <a:r>
              <a:rPr lang="pt-BR" sz="1000" b="1"/>
              <a:t>N 67 30.124 E 030 36.186 </a:t>
            </a:r>
            <a:endParaRPr lang="hu-HU" sz="1000" b="1"/>
          </a:p>
          <a:p>
            <a:pPr marL="0" lvl="0" indent="0" algn="l" rtl="0">
              <a:spcBef>
                <a:spcPts val="0"/>
              </a:spcBef>
              <a:spcAft>
                <a:spcPts val="0"/>
              </a:spcAft>
              <a:buNone/>
            </a:pPr>
            <a:r>
              <a:rPr lang="fr" sz="1000" b="1"/>
              <a:t>DPI </a:t>
            </a:r>
            <a:r>
              <a:rPr lang="fr" sz="1000" b="1" dirty="0"/>
              <a:t>MSL</a:t>
            </a:r>
            <a:r>
              <a:rPr lang="fr" sz="1000" b="1"/>
              <a:t>: XXX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081648" y="35321"/>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25"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6"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71;p20">
            <a:extLst>
              <a:ext uri="{FF2B5EF4-FFF2-40B4-BE49-F238E27FC236}">
                <a16:creationId xmlns:a16="http://schemas.microsoft.com/office/drawing/2014/main" id="{9DA1DA3C-670F-9774-C549-48BB7BE271AB}"/>
              </a:ext>
            </a:extLst>
          </p:cNvPr>
          <p:cNvSpPr txBox="1"/>
          <p:nvPr/>
        </p:nvSpPr>
        <p:spPr>
          <a:xfrm>
            <a:off x="11955753" y="5230022"/>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SRNTGT091D</a:t>
            </a:r>
            <a:endParaRPr sz="1000" b="1"/>
          </a:p>
          <a:p>
            <a:pPr marL="0" lvl="0" indent="0" algn="l" rtl="0">
              <a:spcBef>
                <a:spcPts val="0"/>
              </a:spcBef>
              <a:spcAft>
                <a:spcPts val="0"/>
              </a:spcAft>
              <a:buNone/>
            </a:pPr>
            <a:r>
              <a:rPr lang="nb-NO" sz="1000" b="1" dirty="0"/>
              <a:t>DESCRIPTION OF DPI</a:t>
            </a:r>
            <a:endParaRPr sz="1000" b="1"/>
          </a:p>
          <a:p>
            <a:pPr marL="0" lvl="0" indent="0" algn="l" rtl="0">
              <a:spcBef>
                <a:spcPts val="0"/>
              </a:spcBef>
              <a:spcAft>
                <a:spcPts val="0"/>
              </a:spcAft>
              <a:buNone/>
            </a:pPr>
            <a:r>
              <a:rPr lang="pt-BR" sz="1000" b="1"/>
              <a:t>N 67 30.081 E 030 35.747 </a:t>
            </a:r>
            <a:endParaRPr lang="hu-HU" sz="1000" b="1"/>
          </a:p>
          <a:p>
            <a:pPr marL="0" lvl="0" indent="0" algn="l" rtl="0">
              <a:spcBef>
                <a:spcPts val="0"/>
              </a:spcBef>
              <a:spcAft>
                <a:spcPts val="0"/>
              </a:spcAft>
              <a:buNone/>
            </a:pPr>
            <a:r>
              <a:rPr lang="fr" sz="1000" b="1"/>
              <a:t>DPI </a:t>
            </a:r>
            <a:r>
              <a:rPr lang="fr" sz="1000" b="1" dirty="0"/>
              <a:t>MSL</a:t>
            </a:r>
            <a:r>
              <a:rPr lang="fr" sz="1000" b="1"/>
              <a:t>: XXX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3" name="Google Shape;171;p20">
            <a:extLst>
              <a:ext uri="{FF2B5EF4-FFF2-40B4-BE49-F238E27FC236}">
                <a16:creationId xmlns:a16="http://schemas.microsoft.com/office/drawing/2014/main" id="{3429E27E-77A1-6C13-8C17-706F3D53B4ED}"/>
              </a:ext>
            </a:extLst>
          </p:cNvPr>
          <p:cNvSpPr txBox="1"/>
          <p:nvPr/>
        </p:nvSpPr>
        <p:spPr>
          <a:xfrm>
            <a:off x="11955753" y="6349109"/>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SRNTGT091E</a:t>
            </a:r>
            <a:endParaRPr sz="1000" b="1"/>
          </a:p>
          <a:p>
            <a:pPr marL="0" lvl="0" indent="0" algn="l" rtl="0">
              <a:spcBef>
                <a:spcPts val="0"/>
              </a:spcBef>
              <a:spcAft>
                <a:spcPts val="0"/>
              </a:spcAft>
              <a:buNone/>
            </a:pPr>
            <a:r>
              <a:rPr lang="nb-NO" sz="1000" b="1" dirty="0"/>
              <a:t>DESCRIPTION OF DPI</a:t>
            </a:r>
            <a:endParaRPr sz="1000" b="1"/>
          </a:p>
          <a:p>
            <a:pPr marL="0" lvl="0" indent="0" algn="l" rtl="0">
              <a:spcBef>
                <a:spcPts val="0"/>
              </a:spcBef>
              <a:spcAft>
                <a:spcPts val="0"/>
              </a:spcAft>
              <a:buNone/>
            </a:pPr>
            <a:r>
              <a:rPr lang="pt-BR" sz="1000" b="1"/>
              <a:t>N 67 30.126 E 030 35.805 </a:t>
            </a:r>
            <a:endParaRPr lang="hu-HU" sz="1000" b="1"/>
          </a:p>
          <a:p>
            <a:pPr marL="0" lvl="0" indent="0" algn="l" rtl="0">
              <a:spcBef>
                <a:spcPts val="0"/>
              </a:spcBef>
              <a:spcAft>
                <a:spcPts val="0"/>
              </a:spcAft>
              <a:buNone/>
            </a:pPr>
            <a:r>
              <a:rPr lang="fr" sz="1000" b="1"/>
              <a:t>DPI </a:t>
            </a:r>
            <a:r>
              <a:rPr lang="fr" sz="1000" b="1" dirty="0"/>
              <a:t>MSL</a:t>
            </a:r>
            <a:r>
              <a:rPr lang="fr" sz="1000" b="1"/>
              <a:t>: XXX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4" name="Google Shape;171;p20">
            <a:extLst>
              <a:ext uri="{FF2B5EF4-FFF2-40B4-BE49-F238E27FC236}">
                <a16:creationId xmlns:a16="http://schemas.microsoft.com/office/drawing/2014/main" id="{20961135-C651-CA4B-5833-41383CA81909}"/>
              </a:ext>
            </a:extLst>
          </p:cNvPr>
          <p:cNvSpPr txBox="1"/>
          <p:nvPr/>
        </p:nvSpPr>
        <p:spPr>
          <a:xfrm>
            <a:off x="11986689" y="753989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SRNTGT091F</a:t>
            </a:r>
            <a:endParaRPr sz="1000" b="1"/>
          </a:p>
          <a:p>
            <a:pPr marL="0" lvl="0" indent="0" algn="l" rtl="0">
              <a:spcBef>
                <a:spcPts val="0"/>
              </a:spcBef>
              <a:spcAft>
                <a:spcPts val="0"/>
              </a:spcAft>
              <a:buNone/>
            </a:pPr>
            <a:r>
              <a:rPr lang="nb-NO" sz="1000" b="1" dirty="0"/>
              <a:t>DESCRIPTION OF DPI</a:t>
            </a:r>
            <a:endParaRPr sz="1000" b="1"/>
          </a:p>
          <a:p>
            <a:pPr marL="0" lvl="0" indent="0" algn="l" rtl="0">
              <a:spcBef>
                <a:spcPts val="0"/>
              </a:spcBef>
              <a:spcAft>
                <a:spcPts val="0"/>
              </a:spcAft>
              <a:buNone/>
            </a:pPr>
            <a:r>
              <a:rPr lang="pt-BR" sz="1000" b="1"/>
              <a:t>N 67 30.122 E 030 35.946 </a:t>
            </a:r>
            <a:endParaRPr lang="hu-HU" sz="1000" b="1"/>
          </a:p>
          <a:p>
            <a:pPr marL="0" lvl="0" indent="0" algn="l" rtl="0">
              <a:spcBef>
                <a:spcPts val="0"/>
              </a:spcBef>
              <a:spcAft>
                <a:spcPts val="0"/>
              </a:spcAft>
              <a:buNone/>
            </a:pPr>
            <a:r>
              <a:rPr lang="fr" sz="1000" b="1"/>
              <a:t>DPI </a:t>
            </a:r>
            <a:r>
              <a:rPr lang="fr" sz="1000" b="1" dirty="0"/>
              <a:t>MSL</a:t>
            </a:r>
            <a:r>
              <a:rPr lang="fr" sz="1000" b="1"/>
              <a:t>: XXX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5" name="Google Shape;171;p20">
            <a:extLst>
              <a:ext uri="{FF2B5EF4-FFF2-40B4-BE49-F238E27FC236}">
                <a16:creationId xmlns:a16="http://schemas.microsoft.com/office/drawing/2014/main" id="{BFA784F2-F4B3-DB67-DB37-7BA423659363}"/>
              </a:ext>
            </a:extLst>
          </p:cNvPr>
          <p:cNvSpPr txBox="1"/>
          <p:nvPr/>
        </p:nvSpPr>
        <p:spPr>
          <a:xfrm>
            <a:off x="11955753" y="8779778"/>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SRNTGT091G</a:t>
            </a:r>
            <a:endParaRPr sz="1000" b="1"/>
          </a:p>
          <a:p>
            <a:pPr marL="0" lvl="0" indent="0" algn="l" rtl="0">
              <a:spcBef>
                <a:spcPts val="0"/>
              </a:spcBef>
              <a:spcAft>
                <a:spcPts val="0"/>
              </a:spcAft>
              <a:buNone/>
            </a:pPr>
            <a:r>
              <a:rPr lang="nb-NO" sz="1000" b="1" dirty="0"/>
              <a:t>DESCRIPTION OF DPI</a:t>
            </a:r>
            <a:endParaRPr sz="1000" b="1"/>
          </a:p>
          <a:p>
            <a:pPr marL="0" lvl="0" indent="0" algn="l" rtl="0">
              <a:spcBef>
                <a:spcPts val="0"/>
              </a:spcBef>
              <a:spcAft>
                <a:spcPts val="0"/>
              </a:spcAft>
              <a:buNone/>
            </a:pPr>
            <a:r>
              <a:rPr lang="pt-BR" sz="1000" b="1"/>
              <a:t>N 67 30.098 E 030 35.817 </a:t>
            </a:r>
            <a:endParaRPr lang="hu-HU" sz="1000" b="1"/>
          </a:p>
          <a:p>
            <a:pPr marL="0" lvl="0" indent="0" algn="l" rtl="0">
              <a:spcBef>
                <a:spcPts val="0"/>
              </a:spcBef>
              <a:spcAft>
                <a:spcPts val="0"/>
              </a:spcAft>
              <a:buNone/>
            </a:pPr>
            <a:r>
              <a:rPr lang="fr" sz="1000" b="1"/>
              <a:t>DPI </a:t>
            </a:r>
            <a:r>
              <a:rPr lang="fr" sz="1000" b="1" dirty="0"/>
              <a:t>MSL</a:t>
            </a:r>
            <a:r>
              <a:rPr lang="fr" sz="1000" b="1"/>
              <a:t>: XXX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6" name="Rektangel 11">
            <a:extLst>
              <a:ext uri="{FF2B5EF4-FFF2-40B4-BE49-F238E27FC236}">
                <a16:creationId xmlns:a16="http://schemas.microsoft.com/office/drawing/2014/main" id="{1B654183-8D91-E428-C9D3-AFBF6FC6DAF9}"/>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zabadkézi sokszög: alakzat 9">
            <a:extLst>
              <a:ext uri="{FF2B5EF4-FFF2-40B4-BE49-F238E27FC236}">
                <a16:creationId xmlns:a16="http://schemas.microsoft.com/office/drawing/2014/main" id="{E708316C-15A9-CA12-0058-CD88D5F2F3B7}"/>
              </a:ext>
            </a:extLst>
          </p:cNvPr>
          <p:cNvSpPr/>
          <p:nvPr/>
        </p:nvSpPr>
        <p:spPr>
          <a:xfrm>
            <a:off x="4857135" y="2349910"/>
            <a:ext cx="5515897" cy="7688825"/>
          </a:xfrm>
          <a:custGeom>
            <a:avLst/>
            <a:gdLst>
              <a:gd name="connsiteX0" fmla="*/ 2330246 w 5515897"/>
              <a:gd name="connsiteY0" fmla="*/ 0 h 7688825"/>
              <a:gd name="connsiteX1" fmla="*/ 1150375 w 5515897"/>
              <a:gd name="connsiteY1" fmla="*/ 934064 h 7688825"/>
              <a:gd name="connsiteX2" fmla="*/ 0 w 5515897"/>
              <a:gd name="connsiteY2" fmla="*/ 6263148 h 7688825"/>
              <a:gd name="connsiteX3" fmla="*/ 2664542 w 5515897"/>
              <a:gd name="connsiteY3" fmla="*/ 7688825 h 7688825"/>
              <a:gd name="connsiteX4" fmla="*/ 4414684 w 5515897"/>
              <a:gd name="connsiteY4" fmla="*/ 5860025 h 7688825"/>
              <a:gd name="connsiteX5" fmla="*/ 3805084 w 5515897"/>
              <a:gd name="connsiteY5" fmla="*/ 5466735 h 7688825"/>
              <a:gd name="connsiteX6" fmla="*/ 5515897 w 5515897"/>
              <a:gd name="connsiteY6" fmla="*/ 3598606 h 7688825"/>
              <a:gd name="connsiteX7" fmla="*/ 4208207 w 5515897"/>
              <a:gd name="connsiteY7" fmla="*/ 757084 h 7688825"/>
              <a:gd name="connsiteX8" fmla="*/ 2330246 w 5515897"/>
              <a:gd name="connsiteY8" fmla="*/ 0 h 768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5897" h="7688825">
                <a:moveTo>
                  <a:pt x="2330246" y="0"/>
                </a:moveTo>
                <a:lnTo>
                  <a:pt x="1150375" y="934064"/>
                </a:lnTo>
                <a:lnTo>
                  <a:pt x="0" y="6263148"/>
                </a:lnTo>
                <a:lnTo>
                  <a:pt x="2664542" y="7688825"/>
                </a:lnTo>
                <a:lnTo>
                  <a:pt x="4414684" y="5860025"/>
                </a:lnTo>
                <a:lnTo>
                  <a:pt x="3805084" y="5466735"/>
                </a:lnTo>
                <a:lnTo>
                  <a:pt x="5515897" y="3598606"/>
                </a:lnTo>
                <a:lnTo>
                  <a:pt x="4208207" y="757084"/>
                </a:lnTo>
                <a:lnTo>
                  <a:pt x="2330246" y="0"/>
                </a:lnTo>
                <a:close/>
              </a:path>
            </a:pathLst>
          </a:cu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hu-HU"/>
          </a:p>
        </p:txBody>
      </p:sp>
      <p:grpSp>
        <p:nvGrpSpPr>
          <p:cNvPr id="163" name="Google Shape;163;p20"/>
          <p:cNvGrpSpPr/>
          <p:nvPr/>
        </p:nvGrpSpPr>
        <p:grpSpPr>
          <a:xfrm>
            <a:off x="3423780" y="5427502"/>
            <a:ext cx="2721493" cy="481043"/>
            <a:chOff x="3945100" y="6965375"/>
            <a:chExt cx="2701502" cy="481043"/>
          </a:xfrm>
        </p:grpSpPr>
        <p:sp>
          <p:nvSpPr>
            <p:cNvPr id="164" name="Google Shape;164;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a:solidFill>
                  <a:schemeClr val="dk1"/>
                </a:solidFill>
              </a:endParaRPr>
            </a:p>
          </p:txBody>
        </p:sp>
        <p:cxnSp>
          <p:nvCxnSpPr>
            <p:cNvPr id="165" name="Google Shape;165;p20"/>
            <p:cNvCxnSpPr>
              <a:cxnSpLocks/>
            </p:cNvCxnSpPr>
            <p:nvPr/>
          </p:nvCxnSpPr>
          <p:spPr>
            <a:xfrm>
              <a:off x="4837600" y="7107425"/>
              <a:ext cx="1809002" cy="338993"/>
            </a:xfrm>
            <a:prstGeom prst="straightConnector1">
              <a:avLst/>
            </a:prstGeom>
            <a:noFill/>
            <a:ln w="19050" cap="flat" cmpd="sng">
              <a:solidFill>
                <a:srgbClr val="000000"/>
              </a:solidFill>
              <a:prstDash val="solid"/>
              <a:round/>
              <a:headEnd type="none" w="med" len="med"/>
              <a:tailEnd type="none" w="med" len="med"/>
            </a:ln>
          </p:spPr>
        </p:cxnSp>
      </p:grpSp>
      <p:grpSp>
        <p:nvGrpSpPr>
          <p:cNvPr id="166" name="Google Shape;166;p20"/>
          <p:cNvGrpSpPr/>
          <p:nvPr/>
        </p:nvGrpSpPr>
        <p:grpSpPr>
          <a:xfrm>
            <a:off x="4810195" y="6564202"/>
            <a:ext cx="1691332" cy="1298985"/>
            <a:chOff x="5152732" y="7199737"/>
            <a:chExt cx="1678908" cy="1298985"/>
          </a:xfrm>
        </p:grpSpPr>
        <p:sp>
          <p:nvSpPr>
            <p:cNvPr id="167" name="Google Shape;167;p20"/>
            <p:cNvSpPr txBox="1"/>
            <p:nvPr/>
          </p:nvSpPr>
          <p:spPr>
            <a:xfrm>
              <a:off x="5152732" y="8214622"/>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a:solidFill>
                  <a:schemeClr val="dk1"/>
                </a:solidFill>
              </a:endParaRPr>
            </a:p>
          </p:txBody>
        </p:sp>
        <p:cxnSp>
          <p:nvCxnSpPr>
            <p:cNvPr id="168" name="Google Shape;168;p20"/>
            <p:cNvCxnSpPr>
              <a:cxnSpLocks/>
              <a:stCxn id="167" idx="0"/>
            </p:cNvCxnSpPr>
            <p:nvPr/>
          </p:nvCxnSpPr>
          <p:spPr>
            <a:xfrm flipV="1">
              <a:off x="5598983" y="7199737"/>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3" name="Google Shape;163;p20">
            <a:extLst>
              <a:ext uri="{FF2B5EF4-FFF2-40B4-BE49-F238E27FC236}">
                <a16:creationId xmlns:a16="http://schemas.microsoft.com/office/drawing/2014/main" id="{B4941FA9-3A2F-F100-2A84-592B51B26DCA}"/>
              </a:ext>
            </a:extLst>
          </p:cNvPr>
          <p:cNvGrpSpPr/>
          <p:nvPr/>
        </p:nvGrpSpPr>
        <p:grpSpPr>
          <a:xfrm>
            <a:off x="6668041" y="3822870"/>
            <a:ext cx="899104" cy="1929464"/>
            <a:chOff x="8061034" y="6549809"/>
            <a:chExt cx="892500" cy="1929464"/>
          </a:xfrm>
        </p:grpSpPr>
        <p:sp>
          <p:nvSpPr>
            <p:cNvPr id="14" name="Google Shape;164;p20">
              <a:extLst>
                <a:ext uri="{FF2B5EF4-FFF2-40B4-BE49-F238E27FC236}">
                  <a16:creationId xmlns:a16="http://schemas.microsoft.com/office/drawing/2014/main" id="{DAEDD6A6-0DF3-B961-6A87-D254C2D8CE02}"/>
                </a:ext>
              </a:extLst>
            </p:cNvPr>
            <p:cNvSpPr txBox="1"/>
            <p:nvPr/>
          </p:nvSpPr>
          <p:spPr>
            <a:xfrm>
              <a:off x="8061034" y="6549809"/>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E</a:t>
              </a:r>
              <a:endParaRPr b="1">
                <a:solidFill>
                  <a:schemeClr val="dk1"/>
                </a:solidFill>
              </a:endParaRPr>
            </a:p>
          </p:txBody>
        </p:sp>
        <p:cxnSp>
          <p:nvCxnSpPr>
            <p:cNvPr id="15" name="Google Shape;165;p20">
              <a:extLst>
                <a:ext uri="{FF2B5EF4-FFF2-40B4-BE49-F238E27FC236}">
                  <a16:creationId xmlns:a16="http://schemas.microsoft.com/office/drawing/2014/main" id="{881F0777-A47A-5209-F9A9-E51646C32F6E}"/>
                </a:ext>
              </a:extLst>
            </p:cNvPr>
            <p:cNvCxnSpPr>
              <a:cxnSpLocks/>
              <a:stCxn id="14" idx="2"/>
            </p:cNvCxnSpPr>
            <p:nvPr/>
          </p:nvCxnSpPr>
          <p:spPr>
            <a:xfrm flipH="1">
              <a:off x="8174911" y="6833909"/>
              <a:ext cx="332373" cy="1645364"/>
            </a:xfrm>
            <a:prstGeom prst="straightConnector1">
              <a:avLst/>
            </a:prstGeom>
            <a:noFill/>
            <a:ln w="19050" cap="flat" cmpd="sng">
              <a:solidFill>
                <a:srgbClr val="000000"/>
              </a:solidFill>
              <a:prstDash val="solid"/>
              <a:round/>
              <a:headEnd type="none" w="med" len="med"/>
              <a:tailEnd type="none" w="med" len="med"/>
            </a:ln>
          </p:spPr>
        </p:cxnSp>
      </p:grpSp>
      <p:grpSp>
        <p:nvGrpSpPr>
          <p:cNvPr id="16" name="Google Shape;163;p20">
            <a:extLst>
              <a:ext uri="{FF2B5EF4-FFF2-40B4-BE49-F238E27FC236}">
                <a16:creationId xmlns:a16="http://schemas.microsoft.com/office/drawing/2014/main" id="{94A5EF2D-A24C-C497-C9E5-FE5D41038DA5}"/>
              </a:ext>
            </a:extLst>
          </p:cNvPr>
          <p:cNvGrpSpPr/>
          <p:nvPr/>
        </p:nvGrpSpPr>
        <p:grpSpPr>
          <a:xfrm>
            <a:off x="5558240" y="4330312"/>
            <a:ext cx="1172661" cy="1832525"/>
            <a:chOff x="5689754" y="5300929"/>
            <a:chExt cx="1164047" cy="1832525"/>
          </a:xfrm>
        </p:grpSpPr>
        <p:sp>
          <p:nvSpPr>
            <p:cNvPr id="17" name="Google Shape;164;p20">
              <a:extLst>
                <a:ext uri="{FF2B5EF4-FFF2-40B4-BE49-F238E27FC236}">
                  <a16:creationId xmlns:a16="http://schemas.microsoft.com/office/drawing/2014/main" id="{C9E35170-67A7-B26F-BEDE-CFED9394D92B}"/>
                </a:ext>
              </a:extLst>
            </p:cNvPr>
            <p:cNvSpPr txBox="1"/>
            <p:nvPr/>
          </p:nvSpPr>
          <p:spPr>
            <a:xfrm>
              <a:off x="5689754" y="5300929"/>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G</a:t>
              </a:r>
              <a:endParaRPr b="1">
                <a:solidFill>
                  <a:schemeClr val="dk1"/>
                </a:solidFill>
              </a:endParaRPr>
            </a:p>
          </p:txBody>
        </p:sp>
        <p:cxnSp>
          <p:nvCxnSpPr>
            <p:cNvPr id="18" name="Google Shape;165;p20">
              <a:extLst>
                <a:ext uri="{FF2B5EF4-FFF2-40B4-BE49-F238E27FC236}">
                  <a16:creationId xmlns:a16="http://schemas.microsoft.com/office/drawing/2014/main" id="{A8EF0188-C989-12AE-C050-A1A7BA218D96}"/>
                </a:ext>
              </a:extLst>
            </p:cNvPr>
            <p:cNvCxnSpPr>
              <a:cxnSpLocks/>
            </p:cNvCxnSpPr>
            <p:nvPr/>
          </p:nvCxnSpPr>
          <p:spPr>
            <a:xfrm>
              <a:off x="6065940" y="5585029"/>
              <a:ext cx="787861" cy="1548425"/>
            </a:xfrm>
            <a:prstGeom prst="straightConnector1">
              <a:avLst/>
            </a:prstGeom>
            <a:noFill/>
            <a:ln w="19050" cap="flat" cmpd="sng">
              <a:solidFill>
                <a:srgbClr val="000000"/>
              </a:solidFill>
              <a:prstDash val="solid"/>
              <a:round/>
              <a:headEnd type="none" w="med" len="med"/>
              <a:tailEnd type="none" w="med" len="med"/>
            </a:ln>
          </p:spPr>
        </p:cxnSp>
      </p:grpSp>
      <p:grpSp>
        <p:nvGrpSpPr>
          <p:cNvPr id="19" name="Google Shape;163;p20">
            <a:extLst>
              <a:ext uri="{FF2B5EF4-FFF2-40B4-BE49-F238E27FC236}">
                <a16:creationId xmlns:a16="http://schemas.microsoft.com/office/drawing/2014/main" id="{8CF70ED4-2E1C-82F0-A952-F7AC6D51544E}"/>
              </a:ext>
            </a:extLst>
          </p:cNvPr>
          <p:cNvGrpSpPr/>
          <p:nvPr/>
        </p:nvGrpSpPr>
        <p:grpSpPr>
          <a:xfrm>
            <a:off x="3889732" y="6286127"/>
            <a:ext cx="2255540" cy="1009100"/>
            <a:chOff x="3945100" y="6240375"/>
            <a:chExt cx="2238972" cy="1009100"/>
          </a:xfrm>
        </p:grpSpPr>
        <p:sp>
          <p:nvSpPr>
            <p:cNvPr id="20" name="Google Shape;164;p20">
              <a:extLst>
                <a:ext uri="{FF2B5EF4-FFF2-40B4-BE49-F238E27FC236}">
                  <a16:creationId xmlns:a16="http://schemas.microsoft.com/office/drawing/2014/main" id="{3634D969-985A-38C8-5C19-E8A444A47B96}"/>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D</a:t>
              </a:r>
              <a:endParaRPr b="1">
                <a:solidFill>
                  <a:schemeClr val="dk1"/>
                </a:solidFill>
              </a:endParaRPr>
            </a:p>
          </p:txBody>
        </p:sp>
        <p:cxnSp>
          <p:nvCxnSpPr>
            <p:cNvPr id="21" name="Google Shape;165;p20">
              <a:extLst>
                <a:ext uri="{FF2B5EF4-FFF2-40B4-BE49-F238E27FC236}">
                  <a16:creationId xmlns:a16="http://schemas.microsoft.com/office/drawing/2014/main" id="{66E72274-170D-28B3-5D24-638A364FB6D8}"/>
                </a:ext>
              </a:extLst>
            </p:cNvPr>
            <p:cNvCxnSpPr>
              <a:cxnSpLocks/>
            </p:cNvCxnSpPr>
            <p:nvPr/>
          </p:nvCxnSpPr>
          <p:spPr>
            <a:xfrm flipV="1">
              <a:off x="4837600" y="6240375"/>
              <a:ext cx="1346472" cy="867050"/>
            </a:xfrm>
            <a:prstGeom prst="straightConnector1">
              <a:avLst/>
            </a:prstGeom>
            <a:noFill/>
            <a:ln w="19050" cap="flat" cmpd="sng">
              <a:solidFill>
                <a:srgbClr val="000000"/>
              </a:solidFill>
              <a:prstDash val="solid"/>
              <a:round/>
              <a:headEnd type="none" w="med" len="med"/>
              <a:tailEnd type="none" w="med" len="med"/>
            </a:ln>
          </p:spPr>
        </p:cxnSp>
      </p:grpSp>
      <p:grpSp>
        <p:nvGrpSpPr>
          <p:cNvPr id="128" name="Google Shape;163;p20">
            <a:extLst>
              <a:ext uri="{FF2B5EF4-FFF2-40B4-BE49-F238E27FC236}">
                <a16:creationId xmlns:a16="http://schemas.microsoft.com/office/drawing/2014/main" id="{2F7064E3-CE7D-1370-87E9-51ACA4745EC0}"/>
              </a:ext>
            </a:extLst>
          </p:cNvPr>
          <p:cNvGrpSpPr/>
          <p:nvPr/>
        </p:nvGrpSpPr>
        <p:grpSpPr>
          <a:xfrm>
            <a:off x="9288542" y="6356925"/>
            <a:ext cx="1577946" cy="563966"/>
            <a:chOff x="9615500" y="7742398"/>
            <a:chExt cx="1566355" cy="563966"/>
          </a:xfrm>
        </p:grpSpPr>
        <p:sp>
          <p:nvSpPr>
            <p:cNvPr id="129" name="Google Shape;164;p20">
              <a:extLst>
                <a:ext uri="{FF2B5EF4-FFF2-40B4-BE49-F238E27FC236}">
                  <a16:creationId xmlns:a16="http://schemas.microsoft.com/office/drawing/2014/main" id="{A14FC58C-F307-7040-9C63-146656D03734}"/>
                </a:ext>
              </a:extLst>
            </p:cNvPr>
            <p:cNvSpPr txBox="1"/>
            <p:nvPr/>
          </p:nvSpPr>
          <p:spPr>
            <a:xfrm>
              <a:off x="10289355" y="802226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A</a:t>
              </a:r>
              <a:endParaRPr b="1">
                <a:solidFill>
                  <a:schemeClr val="dk1"/>
                </a:solidFill>
              </a:endParaRPr>
            </a:p>
          </p:txBody>
        </p:sp>
        <p:cxnSp>
          <p:nvCxnSpPr>
            <p:cNvPr id="130" name="Google Shape;165;p20">
              <a:extLst>
                <a:ext uri="{FF2B5EF4-FFF2-40B4-BE49-F238E27FC236}">
                  <a16:creationId xmlns:a16="http://schemas.microsoft.com/office/drawing/2014/main" id="{9A2229B2-26B5-CE12-2FD6-39F2075DD5B7}"/>
                </a:ext>
              </a:extLst>
            </p:cNvPr>
            <p:cNvCxnSpPr>
              <a:cxnSpLocks/>
            </p:cNvCxnSpPr>
            <p:nvPr/>
          </p:nvCxnSpPr>
          <p:spPr>
            <a:xfrm>
              <a:off x="9615500" y="7742398"/>
              <a:ext cx="667703" cy="393765"/>
            </a:xfrm>
            <a:prstGeom prst="straightConnector1">
              <a:avLst/>
            </a:prstGeom>
            <a:noFill/>
            <a:ln w="19050" cap="flat" cmpd="sng">
              <a:solidFill>
                <a:srgbClr val="000000"/>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76944264"/>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SRNTGT091 - Kovdor Ammunition Factory</a:t>
                      </a:r>
                      <a:endParaRPr lang="hu-HU" sz="2000" b="1"/>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1024864241"/>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WAREHOUSE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hu-HU"/>
                        <a:t>B</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WAREHOUSE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hu-HU"/>
                        <a:t>C</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WAREHOUSE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hu-HU"/>
                        <a:t>D</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CHEMICAL TANKS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hu-HU"/>
                        <a:t>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POWER FACILTITY</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hu-HU"/>
                        <a:t>F</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ADMINISTRATION BUILDING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hu-HU"/>
                        <a:t>G</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CHEMICAL TANKS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CBD62E4B-180E-CA8E-4FB9-50684A8BB89A}"/>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val="96073176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a:t>SRNTGT091 - Kovdor Ammunition Factory</a:t>
                      </a:r>
                      <a:endParaRPr lang="hu-HU" sz="2000" b="1"/>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 sz="2000" b="1"/>
                        <a:t>COLLATERAL </a:t>
                      </a:r>
                      <a:r>
                        <a:rPr lang="fr" sz="2000" b="1" dirty="0"/>
                        <a:t>DAMAGE ESTIMATION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366507"/>
            <a:ext cx="4125290" cy="613106"/>
            <a:chOff x="2077950" y="8366507"/>
            <a:chExt cx="4125290" cy="613106"/>
          </a:xfrm>
        </p:grpSpPr>
        <p:sp>
          <p:nvSpPr>
            <p:cNvPr id="196" name="Google Shape;196;p22"/>
            <p:cNvSpPr txBox="1"/>
            <p:nvPr/>
          </p:nvSpPr>
          <p:spPr>
            <a:xfrm>
              <a:off x="2077950" y="8510150"/>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flipV="1">
              <a:off x="3824850" y="8664072"/>
              <a:ext cx="1799097" cy="8081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312270" y="3375499"/>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CER XXXM / XXXft</a:t>
            </a:r>
            <a:endParaRPr sz="1000" b="1"/>
          </a:p>
        </p:txBody>
      </p:sp>
      <p:cxnSp>
        <p:nvCxnSpPr>
          <p:cNvPr id="31" name="Google Shape;194;p22"/>
          <p:cNvCxnSpPr>
            <a:stCxn id="30" idx="2"/>
            <a:endCxn id="27" idx="7"/>
          </p:cNvCxnSpPr>
          <p:nvPr/>
        </p:nvCxnSpPr>
        <p:spPr>
          <a:xfrm rot="5400000">
            <a:off x="8873447" y="2683426"/>
            <a:ext cx="984154" cy="144256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cxnSp>
        <p:nvCxnSpPr>
          <p:cNvPr id="38"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39"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ktangel 11">
            <a:extLst>
              <a:ext uri="{FF2B5EF4-FFF2-40B4-BE49-F238E27FC236}">
                <a16:creationId xmlns:a16="http://schemas.microsoft.com/office/drawing/2014/main" id="{E028A65A-00AD-74DB-71AE-DA8432919A30}"/>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val="119218511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FACILITY NAME, 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52AF8B17-0D39-97FC-A495-7EEAB3268772}"/>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extLst>
              <p:ext uri="{D42A27DB-BD31-4B8C-83A1-F6EECF244321}">
                <p14:modId xmlns:p14="http://schemas.microsoft.com/office/powerpoint/2010/main" val="104034809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BATTLE </a:t>
                      </a:r>
                      <a:r>
                        <a:rPr lang="fr" sz="2000" b="1" dirty="0"/>
                        <a:t>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DPI:[</a:t>
              </a:r>
              <a:r>
                <a:rPr lang="hu-HU" b="1">
                  <a:solidFill>
                    <a:schemeClr val="dk1"/>
                  </a:solidFill>
                </a:rPr>
                <a:t>SRNTGT091</a:t>
              </a:r>
              <a:r>
                <a:rPr lang="fr" b="1">
                  <a:solidFill>
                    <a:schemeClr val="dk1"/>
                  </a:solidFill>
                </a:rPr>
                <a:t>]</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Google Shape;65;p14"/>
          <p:cNvCxnSpPr/>
          <p:nvPr/>
        </p:nvCxnSpPr>
        <p:spPr>
          <a:xfrm rot="10800000">
            <a:off x="-991782" y="2471171"/>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2" name="Google Shape;66;p14"/>
          <p:cNvSpPr txBox="1"/>
          <p:nvPr/>
        </p:nvSpPr>
        <p:spPr>
          <a:xfrm>
            <a:off x="-974382" y="3061107"/>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 name="Rektangel 11">
            <a:extLst>
              <a:ext uri="{FF2B5EF4-FFF2-40B4-BE49-F238E27FC236}">
                <a16:creationId xmlns:a16="http://schemas.microsoft.com/office/drawing/2014/main" id="{EEBA6409-A6E4-4C0A-DA60-D8B8ACD697CD}"/>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2716</Words>
  <Application>Microsoft Office PowerPoint</Application>
  <PresentationFormat>Egyéni</PresentationFormat>
  <Paragraphs>600</Paragraphs>
  <Slides>21</Slides>
  <Notes>20</Notes>
  <HiddenSlides>13</HiddenSlides>
  <MMClips>0</MMClips>
  <ScaleCrop>false</ScaleCrop>
  <HeadingPairs>
    <vt:vector size="6" baseType="variant">
      <vt:variant>
        <vt:lpstr>Használt betűtípusok</vt:lpstr>
      </vt:variant>
      <vt:variant>
        <vt:i4>2</vt:i4>
      </vt:variant>
      <vt:variant>
        <vt:lpstr>Téma</vt:lpstr>
      </vt:variant>
      <vt:variant>
        <vt:i4>1</vt:i4>
      </vt:variant>
      <vt:variant>
        <vt:lpstr>Diacímek</vt:lpstr>
      </vt:variant>
      <vt:variant>
        <vt:i4>21</vt:i4>
      </vt:variant>
    </vt:vector>
  </HeadingPairs>
  <TitlesOfParts>
    <vt:vector size="24" baseType="lpstr">
      <vt:lpstr>Arial</vt:lpstr>
      <vt:lpstr>Calibri</vt:lpstr>
      <vt:lpstr>Simple Light</vt:lpstr>
      <vt:lpstr>TARGET FOLDER  SRNTGT091  Kovdor Ammunition Factory</vt:lpstr>
      <vt:lpstr>PowerPoint-bemutató</vt:lpstr>
      <vt:lpstr>PowerPoint-bemutató</vt:lpstr>
      <vt:lpstr>PowerPoint-bemutató</vt:lpstr>
      <vt:lpstr>PowerPoint-bemutató</vt:lpstr>
      <vt:lpstr>PowerPoint-bemutató</vt:lpstr>
      <vt:lpstr>PowerPoint-bemutató</vt:lpstr>
      <vt:lpstr>PowerPoint-bemutató</vt:lpstr>
      <vt:lpstr>BAKCUP SLIDES AFTER THIS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dc:creator>Tóth Levente</dc:creator>
  <cp:lastModifiedBy>Levente Tóth</cp:lastModifiedBy>
  <cp:revision>29</cp:revision>
  <dcterms:modified xsi:type="dcterms:W3CDTF">2025-01-07T19:42:51Z</dcterms:modified>
</cp:coreProperties>
</file>